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E73278-65AA-18BD-6232-EA3815F83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508D53-7B22-E97A-D33E-D86AE9DA4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DCE467-506B-C856-8DD8-39C5F4AE0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B7F748-8810-B624-E194-C9358130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1C2E08-887D-E670-777A-6FE81054F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554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87DDF-4594-128E-10D1-1E3828B0B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36A8BE-C5B9-E733-17CB-2A39D33E3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802338-7658-79C4-52DD-25DD2EA5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B7A6D9-9DE8-D83F-64F3-CA26F81B4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DB6EF2-0676-368B-233F-B16EB1B80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27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5DDC70-14D2-CAF6-9F82-369099BA65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93E6D3-7E41-B6A5-D443-13D3B85AB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F30557-FA0B-C477-D3FF-D773DA5D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82006B-6951-38DF-A140-98DC7A809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FA8863-F66D-D8B4-6850-1D831AA5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39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E2B78A-3929-CD14-9D23-A11A467AF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C7043A-192D-6232-7503-79E3D9FCD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1CDCFA-D215-50FE-8A9E-C068C41AA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425637-7695-EFA3-4173-3430FBA89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17B62C-03EA-FE9F-9458-6C0726125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97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3EAEBA-4ADF-15F3-06A4-059ECF9D0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B142B5-4285-35AE-9249-2B1E58A60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AE72B6-3B47-9A6A-A127-F2F1D572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B08068-5D33-E953-549B-DAAEAC2AA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5E0131-B435-BD29-90B5-0DD39C62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65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C45B5B-EEE0-BCFE-4BCB-75290DF2F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4B8140-96E6-86A4-71EA-1F1DD1DC1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58B7F05-DB7E-AEB6-020E-14F4468AA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C5E660-2207-8C62-C9A0-CCEE4AEA5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B0B4D5-1D12-2146-1AF4-61464079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71E0213-7C3F-F0D4-8994-C6D7804F1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20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DC4232-CCA7-C592-D247-4181D456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8F191B4-3C5D-F811-A6DE-220C24A78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E41DF2-E05D-3E37-A298-01A928E9C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7C5EA53-4E99-27DF-0D99-498AA6F0D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F7AEE9-18CF-7B1F-2C8A-997ABFE252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A9EBF44-4FEC-9962-EAA5-0282B79E7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B6417A-2BDE-7E35-82AC-B54D4CEF1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FB7952F-08F9-B678-5FE1-B160BC34B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11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D1FA39-1343-8B98-76F0-FC9FE704C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DACFD2F-E77D-357C-080C-127FE91F7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E70F366-33C2-6937-A799-B94359A07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F5A1D43-ABCC-5CEE-C839-17D738287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107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7C05022-8810-AE3A-5175-F505DEFA6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F331B38-DFA2-966A-30E2-ED953D50D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3894CF-6B9C-9ABF-7E06-40287A3F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07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880244-8F97-C0CB-3E0A-85039A44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83DB44-348F-2FE6-491B-0637AFF10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472C9F9-1489-44D9-73B2-C7CD72B844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E0790E-F583-A6DA-9B3A-5F466287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1E63C3B-1CE5-7394-3258-CAF22CC8B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419447-586B-7F63-6168-011B2D3A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98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6D5FF8-6F87-6B6F-456A-FE8B91A80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3D606B7-878D-3C81-CDC6-5B1C9F4E3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E8C9185-38D6-ED55-00E2-3D587C4096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87B0E3-A17C-B35C-4FBA-5A510FCFF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4CCA6B-6604-892F-B24D-22E882B8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8BA5F2-07B9-9512-A5D9-1479F0EE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89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102FE5-B023-1CFC-1873-10999F6C3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4C66C4-3551-6E43-340F-3D4FD6553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A64FAB-5B98-2CB0-E2D5-2FCBACC7E9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83ECC-EBF2-4D2A-8391-1CA967D10DF1}" type="datetimeFigureOut">
              <a:rPr kumimoji="1" lang="ja-JP" altLang="en-US" smtClean="0"/>
              <a:t>2023/1/6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4853FE-F272-B819-56CB-C06300676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B7EA47-B6F3-BA2A-F9FA-DF58C49B2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2E64-A0F4-456B-9526-D64656E689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87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24">
            <a:extLst>
              <a:ext uri="{FF2B5EF4-FFF2-40B4-BE49-F238E27FC236}">
                <a16:creationId xmlns:a16="http://schemas.microsoft.com/office/drawing/2014/main" id="{A17DDDA2-B8F6-FD0D-7C22-1F2B3F6373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9988" y="2465294"/>
            <a:ext cx="382588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5" name="Line 32">
            <a:extLst>
              <a:ext uri="{FF2B5EF4-FFF2-40B4-BE49-F238E27FC236}">
                <a16:creationId xmlns:a16="http://schemas.microsoft.com/office/drawing/2014/main" id="{807D3EBC-938F-37D6-4611-376153AABB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78188" y="3684494"/>
            <a:ext cx="3124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6" name="Line 121">
            <a:extLst>
              <a:ext uri="{FF2B5EF4-FFF2-40B4-BE49-F238E27FC236}">
                <a16:creationId xmlns:a16="http://schemas.microsoft.com/office/drawing/2014/main" id="{FC6DD185-D18A-5B87-C447-713F571E5D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16788" y="3151094"/>
            <a:ext cx="4572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7" name="Line 122">
            <a:extLst>
              <a:ext uri="{FF2B5EF4-FFF2-40B4-BE49-F238E27FC236}">
                <a16:creationId xmlns:a16="http://schemas.microsoft.com/office/drawing/2014/main" id="{E2D142FD-E0D3-A57D-441C-EB2BB0CA5BB7}"/>
              </a:ext>
            </a:extLst>
          </p:cNvPr>
          <p:cNvSpPr>
            <a:spLocks noChangeShapeType="1"/>
          </p:cNvSpPr>
          <p:nvPr/>
        </p:nvSpPr>
        <p:spPr bwMode="auto">
          <a:xfrm>
            <a:off x="9273988" y="3151094"/>
            <a:ext cx="838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8" name="Line 119">
            <a:extLst>
              <a:ext uri="{FF2B5EF4-FFF2-40B4-BE49-F238E27FC236}">
                <a16:creationId xmlns:a16="http://schemas.microsoft.com/office/drawing/2014/main" id="{0F54BC4F-253B-2D14-C9CB-0A818EBD4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01552" y="3262219"/>
            <a:ext cx="1152883" cy="26116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9" name="AutoShape 117">
            <a:extLst>
              <a:ext uri="{FF2B5EF4-FFF2-40B4-BE49-F238E27FC236}">
                <a16:creationId xmlns:a16="http://schemas.microsoft.com/office/drawing/2014/main" id="{7553CAAB-3D7D-640F-EBF6-F110C11EE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4028" y="1309456"/>
            <a:ext cx="466795" cy="855940"/>
          </a:xfrm>
          <a:prstGeom prst="flowChartMagneticDisk">
            <a:avLst/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顧客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情報</a:t>
            </a:r>
          </a:p>
        </p:txBody>
      </p:sp>
      <p:sp>
        <p:nvSpPr>
          <p:cNvPr id="10" name="AutoShape 116">
            <a:extLst>
              <a:ext uri="{FF2B5EF4-FFF2-40B4-BE49-F238E27FC236}">
                <a16:creationId xmlns:a16="http://schemas.microsoft.com/office/drawing/2014/main" id="{924D8B79-7843-1067-C4D6-A0AAFA86C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7732" y="5881456"/>
            <a:ext cx="889988" cy="855940"/>
          </a:xfrm>
          <a:prstGeom prst="flowChartMagneticDisk">
            <a:avLst/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仕訳帳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総勘定元帳</a:t>
            </a:r>
          </a:p>
        </p:txBody>
      </p:sp>
      <p:sp>
        <p:nvSpPr>
          <p:cNvPr id="11" name="AutoShape 115">
            <a:extLst>
              <a:ext uri="{FF2B5EF4-FFF2-40B4-BE49-F238E27FC236}">
                <a16:creationId xmlns:a16="http://schemas.microsoft.com/office/drawing/2014/main" id="{BB82EC37-144C-CA26-1E6E-EB28D10EF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986" y="4845952"/>
            <a:ext cx="748924" cy="855940"/>
          </a:xfrm>
          <a:prstGeom prst="flowChartMagneticDisk">
            <a:avLst/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固定資産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マスタ</a:t>
            </a:r>
          </a:p>
        </p:txBody>
      </p:sp>
      <p:sp>
        <p:nvSpPr>
          <p:cNvPr id="12" name="AutoShape 114">
            <a:extLst>
              <a:ext uri="{FF2B5EF4-FFF2-40B4-BE49-F238E27FC236}">
                <a16:creationId xmlns:a16="http://schemas.microsoft.com/office/drawing/2014/main" id="{36349541-FC3F-ABC0-602B-D801EBF86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009" y="3519256"/>
            <a:ext cx="607860" cy="855940"/>
          </a:xfrm>
          <a:prstGeom prst="flowChartMagneticDisk">
            <a:avLst/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得意先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マスタ</a:t>
            </a:r>
          </a:p>
        </p:txBody>
      </p:sp>
      <p:sp>
        <p:nvSpPr>
          <p:cNvPr id="13" name="AutoShape 113">
            <a:extLst>
              <a:ext uri="{FF2B5EF4-FFF2-40B4-BE49-F238E27FC236}">
                <a16:creationId xmlns:a16="http://schemas.microsoft.com/office/drawing/2014/main" id="{EB295C87-5005-C359-7C1B-CB4C8B543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4996" y="725906"/>
            <a:ext cx="607860" cy="519678"/>
          </a:xfrm>
          <a:prstGeom prst="flowChartMagneticDisk">
            <a:avLst/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部品表</a:t>
            </a:r>
          </a:p>
        </p:txBody>
      </p:sp>
      <p:sp>
        <p:nvSpPr>
          <p:cNvPr id="14" name="AutoShape 112">
            <a:extLst>
              <a:ext uri="{FF2B5EF4-FFF2-40B4-BE49-F238E27FC236}">
                <a16:creationId xmlns:a16="http://schemas.microsoft.com/office/drawing/2014/main" id="{A39F9D92-3373-FCBE-5802-5BD3F8117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796" y="2604856"/>
            <a:ext cx="607860" cy="855940"/>
          </a:xfrm>
          <a:prstGeom prst="flowChartMagneticDisk">
            <a:avLst/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仕入先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マスタ</a:t>
            </a:r>
          </a:p>
        </p:txBody>
      </p:sp>
      <p:sp>
        <p:nvSpPr>
          <p:cNvPr id="15" name="AutoShape 111">
            <a:extLst>
              <a:ext uri="{FF2B5EF4-FFF2-40B4-BE49-F238E27FC236}">
                <a16:creationId xmlns:a16="http://schemas.microsoft.com/office/drawing/2014/main" id="{59C08146-DF73-1990-3FAB-45DB722CB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3067" y="1690456"/>
            <a:ext cx="545342" cy="855940"/>
          </a:xfrm>
          <a:prstGeom prst="flowChartMagneticDisk">
            <a:avLst/>
          </a:prstGeom>
          <a:solidFill>
            <a:srgbClr val="CCFF33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品目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マスタ</a:t>
            </a:r>
          </a:p>
        </p:txBody>
      </p:sp>
      <p:sp>
        <p:nvSpPr>
          <p:cNvPr id="17" name="Text Box 109">
            <a:extLst>
              <a:ext uri="{FF2B5EF4-FFF2-40B4-BE49-F238E27FC236}">
                <a16:creationId xmlns:a16="http://schemas.microsoft.com/office/drawing/2014/main" id="{2F80DD25-F61F-CE03-3036-7FB0E31F98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5188" y="5513294"/>
            <a:ext cx="1124026" cy="4664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預金　／売掛金</a:t>
            </a:r>
          </a:p>
          <a:p>
            <a:pPr marL="0" marR="0" lvl="0" indent="0" defTabSz="914400" eaLnBrk="1" fontAlgn="base" latinLnBrk="0" hangingPunct="1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　　　　</a:t>
            </a: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or 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手形</a:t>
            </a:r>
          </a:p>
        </p:txBody>
      </p:sp>
      <p:sp>
        <p:nvSpPr>
          <p:cNvPr id="18" name="Line 107">
            <a:extLst>
              <a:ext uri="{FF2B5EF4-FFF2-40B4-BE49-F238E27FC236}">
                <a16:creationId xmlns:a16="http://schemas.microsoft.com/office/drawing/2014/main" id="{BB585E74-C376-D9E5-3FAA-69574AA4FE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97387" y="1117351"/>
            <a:ext cx="21158" cy="12717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0" name="Line 104">
            <a:extLst>
              <a:ext uri="{FF2B5EF4-FFF2-40B4-BE49-F238E27FC236}">
                <a16:creationId xmlns:a16="http://schemas.microsoft.com/office/drawing/2014/main" id="{83F6AE31-F3D8-57F7-732C-8A98E55413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78388" y="2617694"/>
            <a:ext cx="1447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1" name="Rectangle 102">
            <a:extLst>
              <a:ext uri="{FF2B5EF4-FFF2-40B4-BE49-F238E27FC236}">
                <a16:creationId xmlns:a16="http://schemas.microsoft.com/office/drawing/2014/main" id="{EE278DF3-605D-D337-4CB9-58F5CD829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1588" y="331694"/>
            <a:ext cx="1339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全体図：製造業</a:t>
            </a:r>
          </a:p>
        </p:txBody>
      </p:sp>
      <p:sp>
        <p:nvSpPr>
          <p:cNvPr id="22" name="Line 101">
            <a:extLst>
              <a:ext uri="{FF2B5EF4-FFF2-40B4-BE49-F238E27FC236}">
                <a16:creationId xmlns:a16="http://schemas.microsoft.com/office/drawing/2014/main" id="{ECE0CDA9-660D-6572-E768-ACBA9D56BC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1438" y="6062786"/>
            <a:ext cx="2698750" cy="2975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3" name="Text Box 92">
            <a:extLst>
              <a:ext uri="{FF2B5EF4-FFF2-40B4-BE49-F238E27FC236}">
                <a16:creationId xmlns:a16="http://schemas.microsoft.com/office/drawing/2014/main" id="{F398A8EB-7C25-7ACE-8CF8-8798424B8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1124" y="4675094"/>
            <a:ext cx="1595309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棚卸減耗損／棚卸資産</a:t>
            </a:r>
          </a:p>
        </p:txBody>
      </p:sp>
      <p:sp>
        <p:nvSpPr>
          <p:cNvPr id="24" name="Line 85">
            <a:extLst>
              <a:ext uri="{FF2B5EF4-FFF2-40B4-BE49-F238E27FC236}">
                <a16:creationId xmlns:a16="http://schemas.microsoft.com/office/drawing/2014/main" id="{51608F86-4B0C-93FD-9377-381E25543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9988" y="712694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5" name="Line 84">
            <a:extLst>
              <a:ext uri="{FF2B5EF4-FFF2-40B4-BE49-F238E27FC236}">
                <a16:creationId xmlns:a16="http://schemas.microsoft.com/office/drawing/2014/main" id="{797380D4-636C-2F78-790D-4A674678A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0187" y="2693894"/>
            <a:ext cx="508037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6" name="Text Box 71">
            <a:extLst>
              <a:ext uri="{FF2B5EF4-FFF2-40B4-BE49-F238E27FC236}">
                <a16:creationId xmlns:a16="http://schemas.microsoft.com/office/drawing/2014/main" id="{472104F1-D82B-C856-E53C-0075B9A7F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588" y="5056094"/>
            <a:ext cx="1031051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売掛金／売上</a:t>
            </a:r>
          </a:p>
        </p:txBody>
      </p:sp>
      <p:sp>
        <p:nvSpPr>
          <p:cNvPr id="27" name="Text Box 70">
            <a:extLst>
              <a:ext uri="{FF2B5EF4-FFF2-40B4-BE49-F238E27FC236}">
                <a16:creationId xmlns:a16="http://schemas.microsoft.com/office/drawing/2014/main" id="{B26EC1A8-5262-78F0-A0F1-7E770BAFE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3960" y="4951364"/>
            <a:ext cx="1031051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材料／買掛金</a:t>
            </a:r>
          </a:p>
        </p:txBody>
      </p:sp>
      <p:sp>
        <p:nvSpPr>
          <p:cNvPr id="28" name="Line 80">
            <a:extLst>
              <a:ext uri="{FF2B5EF4-FFF2-40B4-BE49-F238E27FC236}">
                <a16:creationId xmlns:a16="http://schemas.microsoft.com/office/drawing/2014/main" id="{9ABB8076-00AC-C516-43EA-C74F566AC2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30188" y="560294"/>
            <a:ext cx="1295400" cy="2362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29" name="Line 75">
            <a:extLst>
              <a:ext uri="{FF2B5EF4-FFF2-40B4-BE49-F238E27FC236}">
                <a16:creationId xmlns:a16="http://schemas.microsoft.com/office/drawing/2014/main" id="{3BAD6DF7-5A36-F3F4-040F-5B27C1CF30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16788" y="4141694"/>
            <a:ext cx="12954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0" name="Line 74">
            <a:extLst>
              <a:ext uri="{FF2B5EF4-FFF2-40B4-BE49-F238E27FC236}">
                <a16:creationId xmlns:a16="http://schemas.microsoft.com/office/drawing/2014/main" id="{54E5E73C-CBA8-A360-5026-9FC85171D2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63588" y="4141694"/>
            <a:ext cx="11430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1" name="Line 67">
            <a:extLst>
              <a:ext uri="{FF2B5EF4-FFF2-40B4-BE49-F238E27FC236}">
                <a16:creationId xmlns:a16="http://schemas.microsoft.com/office/drawing/2014/main" id="{5DAC4F9B-74C6-B62C-423F-C6CB212B19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11988" y="3913094"/>
            <a:ext cx="152400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2" name="Line 65">
            <a:extLst>
              <a:ext uri="{FF2B5EF4-FFF2-40B4-BE49-F238E27FC236}">
                <a16:creationId xmlns:a16="http://schemas.microsoft.com/office/drawing/2014/main" id="{3F515941-0899-E9BB-01FF-F7A903A0659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16788" y="3760694"/>
            <a:ext cx="1219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3" name="Line 64">
            <a:extLst>
              <a:ext uri="{FF2B5EF4-FFF2-40B4-BE49-F238E27FC236}">
                <a16:creationId xmlns:a16="http://schemas.microsoft.com/office/drawing/2014/main" id="{FF6FFC14-B261-1304-CF32-9700A59F38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16788" y="3303494"/>
            <a:ext cx="137160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4" name="Line 57">
            <a:extLst>
              <a:ext uri="{FF2B5EF4-FFF2-40B4-BE49-F238E27FC236}">
                <a16:creationId xmlns:a16="http://schemas.microsoft.com/office/drawing/2014/main" id="{22C76EBA-18D9-B586-7535-8C955C78829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39788" y="4065494"/>
            <a:ext cx="121920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5" name="Line 56">
            <a:extLst>
              <a:ext uri="{FF2B5EF4-FFF2-40B4-BE49-F238E27FC236}">
                <a16:creationId xmlns:a16="http://schemas.microsoft.com/office/drawing/2014/main" id="{5E5A7A43-85CB-72A4-B5BF-6245347B6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3560" y="3783372"/>
            <a:ext cx="1066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6" name="Line 55">
            <a:extLst>
              <a:ext uri="{FF2B5EF4-FFF2-40B4-BE49-F238E27FC236}">
                <a16:creationId xmlns:a16="http://schemas.microsoft.com/office/drawing/2014/main" id="{453E0CB9-EA3B-D499-05E0-F8FC6F640BE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626" y="3578646"/>
            <a:ext cx="1124668" cy="2266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7" name="Line 49">
            <a:extLst>
              <a:ext uri="{FF2B5EF4-FFF2-40B4-BE49-F238E27FC236}">
                <a16:creationId xmlns:a16="http://schemas.microsoft.com/office/drawing/2014/main" id="{2136986C-D857-2C68-4D1F-7F33C643D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8359588" y="3836894"/>
            <a:ext cx="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8" name="Line 48">
            <a:extLst>
              <a:ext uri="{FF2B5EF4-FFF2-40B4-BE49-F238E27FC236}">
                <a16:creationId xmlns:a16="http://schemas.microsoft.com/office/drawing/2014/main" id="{6ADA2968-0EB9-FC57-492C-1DED423058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9988" y="3913093"/>
            <a:ext cx="0" cy="83439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39" name="Line 47">
            <a:extLst>
              <a:ext uri="{FF2B5EF4-FFF2-40B4-BE49-F238E27FC236}">
                <a16:creationId xmlns:a16="http://schemas.microsoft.com/office/drawing/2014/main" id="{09130EA5-D971-445E-2AC8-C5CBBFEBB4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8388" y="5056094"/>
            <a:ext cx="1524000" cy="838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0" name="Line 46">
            <a:extLst>
              <a:ext uri="{FF2B5EF4-FFF2-40B4-BE49-F238E27FC236}">
                <a16:creationId xmlns:a16="http://schemas.microsoft.com/office/drawing/2014/main" id="{A788FDA9-FB1E-566E-B863-E9E1211891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0988" y="5132294"/>
            <a:ext cx="13716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1" name="Line 40">
            <a:extLst>
              <a:ext uri="{FF2B5EF4-FFF2-40B4-BE49-F238E27FC236}">
                <a16:creationId xmlns:a16="http://schemas.microsoft.com/office/drawing/2014/main" id="{327F04D5-9F40-371D-D359-47B18F674C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39987" y="712694"/>
            <a:ext cx="1522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2" name="Line 41">
            <a:extLst>
              <a:ext uri="{FF2B5EF4-FFF2-40B4-BE49-F238E27FC236}">
                <a16:creationId xmlns:a16="http://schemas.microsoft.com/office/drawing/2014/main" id="{0AD16045-7C87-3BEF-3025-3719C9731F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9988" y="2236694"/>
            <a:ext cx="5334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3" name="Line 38">
            <a:extLst>
              <a:ext uri="{FF2B5EF4-FFF2-40B4-BE49-F238E27FC236}">
                <a16:creationId xmlns:a16="http://schemas.microsoft.com/office/drawing/2014/main" id="{5FC414DB-5264-012C-5F5F-6C10400338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9588" y="2604856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4" name="Line 39">
            <a:extLst>
              <a:ext uri="{FF2B5EF4-FFF2-40B4-BE49-F238E27FC236}">
                <a16:creationId xmlns:a16="http://schemas.microsoft.com/office/drawing/2014/main" id="{AA09108B-0184-E34B-7DF4-05A960920C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5788" y="2541494"/>
            <a:ext cx="0" cy="990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5" name="Line 37">
            <a:extLst>
              <a:ext uri="{FF2B5EF4-FFF2-40B4-BE49-F238E27FC236}">
                <a16:creationId xmlns:a16="http://schemas.microsoft.com/office/drawing/2014/main" id="{64DE60E2-0AF0-0E6B-9092-6E5751062C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63788" y="2922494"/>
            <a:ext cx="19050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6" name="Line 35">
            <a:extLst>
              <a:ext uri="{FF2B5EF4-FFF2-40B4-BE49-F238E27FC236}">
                <a16:creationId xmlns:a16="http://schemas.microsoft.com/office/drawing/2014/main" id="{145955E0-8D7C-EF43-534E-8146D299C7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54588" y="2846294"/>
            <a:ext cx="15240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7" name="Line 33">
            <a:extLst>
              <a:ext uri="{FF2B5EF4-FFF2-40B4-BE49-F238E27FC236}">
                <a16:creationId xmlns:a16="http://schemas.microsoft.com/office/drawing/2014/main" id="{687685C4-8868-374A-A7A9-10D187722E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88188" y="2465294"/>
            <a:ext cx="685800" cy="990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8" name="Line 22">
            <a:extLst>
              <a:ext uri="{FF2B5EF4-FFF2-40B4-BE49-F238E27FC236}">
                <a16:creationId xmlns:a16="http://schemas.microsoft.com/office/drawing/2014/main" id="{C7A75500-6014-354D-24E8-025A824FA9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992716" y="963706"/>
            <a:ext cx="1671672" cy="5109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49" name="Line 15">
            <a:extLst>
              <a:ext uri="{FF2B5EF4-FFF2-40B4-BE49-F238E27FC236}">
                <a16:creationId xmlns:a16="http://schemas.microsoft.com/office/drawing/2014/main" id="{84CEA120-DF02-83F2-EE81-4B661216B1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3388" y="1627094"/>
            <a:ext cx="30480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50" name="Line 13">
            <a:extLst>
              <a:ext uri="{FF2B5EF4-FFF2-40B4-BE49-F238E27FC236}">
                <a16:creationId xmlns:a16="http://schemas.microsoft.com/office/drawing/2014/main" id="{8EBADA75-9878-2F50-9539-1F06D233B5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49788" y="1627094"/>
            <a:ext cx="220980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51" name="AutoShape 2">
            <a:extLst>
              <a:ext uri="{FF2B5EF4-FFF2-40B4-BE49-F238E27FC236}">
                <a16:creationId xmlns:a16="http://schemas.microsoft.com/office/drawing/2014/main" id="{9B6C92BF-705B-B0C2-BD27-B6E2CDE6B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3988" y="4840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生産管理</a:t>
            </a:r>
          </a:p>
        </p:txBody>
      </p:sp>
      <p:sp>
        <p:nvSpPr>
          <p:cNvPr id="52" name="AutoShape 3">
            <a:extLst>
              <a:ext uri="{FF2B5EF4-FFF2-40B4-BE49-F238E27FC236}">
                <a16:creationId xmlns:a16="http://schemas.microsoft.com/office/drawing/2014/main" id="{E79BA109-1B0E-0089-8C17-FEE1AEE18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401" y="23890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在庫管理</a:t>
            </a:r>
          </a:p>
        </p:txBody>
      </p:sp>
      <p:sp>
        <p:nvSpPr>
          <p:cNvPr id="53" name="AutoShape 4">
            <a:extLst>
              <a:ext uri="{FF2B5EF4-FFF2-40B4-BE49-F238E27FC236}">
                <a16:creationId xmlns:a16="http://schemas.microsoft.com/office/drawing/2014/main" id="{9966D1D7-E30A-E133-C154-7E0A60C03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6588" y="35320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購買管理</a:t>
            </a:r>
          </a:p>
        </p:txBody>
      </p:sp>
      <p:sp>
        <p:nvSpPr>
          <p:cNvPr id="54" name="AutoShape 5">
            <a:extLst>
              <a:ext uri="{FF2B5EF4-FFF2-40B4-BE49-F238E27FC236}">
                <a16:creationId xmlns:a16="http://schemas.microsoft.com/office/drawing/2014/main" id="{9529C2AD-CA2F-0370-CC6B-6C63796D7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388" y="34558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販売管理</a:t>
            </a:r>
          </a:p>
        </p:txBody>
      </p:sp>
      <p:sp>
        <p:nvSpPr>
          <p:cNvPr id="55" name="AutoShape 6">
            <a:extLst>
              <a:ext uri="{FF2B5EF4-FFF2-40B4-BE49-F238E27FC236}">
                <a16:creationId xmlns:a16="http://schemas.microsoft.com/office/drawing/2014/main" id="{00AC1B86-AAAE-15AC-0780-E39D45A1B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001" y="49798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債務管理</a:t>
            </a:r>
          </a:p>
        </p:txBody>
      </p:sp>
      <p:sp>
        <p:nvSpPr>
          <p:cNvPr id="56" name="AutoShape 7">
            <a:extLst>
              <a:ext uri="{FF2B5EF4-FFF2-40B4-BE49-F238E27FC236}">
                <a16:creationId xmlns:a16="http://schemas.microsoft.com/office/drawing/2014/main" id="{4EFDBBDF-6A7E-0B7B-070E-BD92BF2CE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388" y="49036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債権管理</a:t>
            </a:r>
          </a:p>
        </p:txBody>
      </p:sp>
      <p:sp>
        <p:nvSpPr>
          <p:cNvPr id="57" name="AutoShape 8">
            <a:extLst>
              <a:ext uri="{FF2B5EF4-FFF2-40B4-BE49-F238E27FC236}">
                <a16:creationId xmlns:a16="http://schemas.microsoft.com/office/drawing/2014/main" id="{0E0318FE-1A23-350B-8293-977F5A41A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188" y="60466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一般会計</a:t>
            </a:r>
          </a:p>
        </p:txBody>
      </p:sp>
      <p:sp>
        <p:nvSpPr>
          <p:cNvPr id="58" name="AutoShape 9">
            <a:extLst>
              <a:ext uri="{FF2B5EF4-FFF2-40B4-BE49-F238E27FC236}">
                <a16:creationId xmlns:a16="http://schemas.microsoft.com/office/drawing/2014/main" id="{EC4C57D7-6E9E-EA01-24A4-55ED90C57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7788" y="2008094"/>
            <a:ext cx="9334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顧客管理</a:t>
            </a:r>
          </a:p>
        </p:txBody>
      </p:sp>
      <p:sp>
        <p:nvSpPr>
          <p:cNvPr id="59" name="Rectangle 12">
            <a:extLst>
              <a:ext uri="{FF2B5EF4-FFF2-40B4-BE49-F238E27FC236}">
                <a16:creationId xmlns:a16="http://schemas.microsoft.com/office/drawing/2014/main" id="{DDC6CCFA-C90C-B717-CB25-6407D7991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2916" y="27721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販売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履歴</a:t>
            </a:r>
          </a:p>
        </p:txBody>
      </p:sp>
      <p:sp>
        <p:nvSpPr>
          <p:cNvPr id="60" name="Rectangle 10">
            <a:extLst>
              <a:ext uri="{FF2B5EF4-FFF2-40B4-BE49-F238E27FC236}">
                <a16:creationId xmlns:a16="http://schemas.microsoft.com/office/drawing/2014/main" id="{26B9FACF-1558-4031-36FD-DFEC35555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6516" y="17053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在庫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残高</a:t>
            </a: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F5774CB5-E726-7C24-9451-CE08C3CCD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5716" y="20863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受注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情報</a:t>
            </a:r>
          </a:p>
        </p:txBody>
      </p:sp>
      <p:sp>
        <p:nvSpPr>
          <p:cNvPr id="62" name="Rectangle 16">
            <a:extLst>
              <a:ext uri="{FF2B5EF4-FFF2-40B4-BE49-F238E27FC236}">
                <a16:creationId xmlns:a16="http://schemas.microsoft.com/office/drawing/2014/main" id="{B0BCCD7F-FABD-9B63-49DF-8F888E0D6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7125" y="855742"/>
            <a:ext cx="1031051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生産計画策定</a:t>
            </a:r>
          </a:p>
        </p:txBody>
      </p:sp>
      <p:sp>
        <p:nvSpPr>
          <p:cNvPr id="64" name="AutoShape 18">
            <a:extLst>
              <a:ext uri="{FF2B5EF4-FFF2-40B4-BE49-F238E27FC236}">
                <a16:creationId xmlns:a16="http://schemas.microsoft.com/office/drawing/2014/main" id="{25F681EC-7BF3-13D8-39F7-B25330752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0672" y="1398811"/>
            <a:ext cx="972562" cy="27241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基準</a:t>
            </a:r>
            <a:r>
              <a:rPr kumimoji="0" lang="ja-JP" altLang="en-US" sz="10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  <a:t>日程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計画</a:t>
            </a:r>
          </a:p>
        </p:txBody>
      </p:sp>
      <p:sp>
        <p:nvSpPr>
          <p:cNvPr id="65" name="Rectangle 19">
            <a:extLst>
              <a:ext uri="{FF2B5EF4-FFF2-40B4-BE49-F238E27FC236}">
                <a16:creationId xmlns:a16="http://schemas.microsoft.com/office/drawing/2014/main" id="{453F14D1-CAB5-990A-366B-AD9CBD1B1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9651" y="943338"/>
            <a:ext cx="748923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基準生産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情報</a:t>
            </a:r>
          </a:p>
        </p:txBody>
      </p:sp>
      <p:sp>
        <p:nvSpPr>
          <p:cNvPr id="67" name="Rectangle 23">
            <a:extLst>
              <a:ext uri="{FF2B5EF4-FFF2-40B4-BE49-F238E27FC236}">
                <a16:creationId xmlns:a16="http://schemas.microsoft.com/office/drawing/2014/main" id="{1083BAE0-F1EC-00F1-10D8-DA1028D3F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5164" y="2690089"/>
            <a:ext cx="748924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在庫更新</a:t>
            </a:r>
          </a:p>
        </p:txBody>
      </p:sp>
      <p:sp>
        <p:nvSpPr>
          <p:cNvPr id="68" name="Rectangle 24">
            <a:extLst>
              <a:ext uri="{FF2B5EF4-FFF2-40B4-BE49-F238E27FC236}">
                <a16:creationId xmlns:a16="http://schemas.microsoft.com/office/drawing/2014/main" id="{52E7DD77-DC63-A89E-715C-1B770B52B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1428" y="3511412"/>
            <a:ext cx="466795" cy="600164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発注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計画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策定</a:t>
            </a:r>
          </a:p>
        </p:txBody>
      </p:sp>
      <p:sp>
        <p:nvSpPr>
          <p:cNvPr id="69" name="Rectangle 25">
            <a:extLst>
              <a:ext uri="{FF2B5EF4-FFF2-40B4-BE49-F238E27FC236}">
                <a16:creationId xmlns:a16="http://schemas.microsoft.com/office/drawing/2014/main" id="{22200E53-3348-9E8B-F0DC-21A98AE84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7" y="5814289"/>
            <a:ext cx="748924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元帳更新</a:t>
            </a:r>
          </a:p>
        </p:txBody>
      </p:sp>
      <p:sp>
        <p:nvSpPr>
          <p:cNvPr id="70" name="Rectangle 26">
            <a:extLst>
              <a:ext uri="{FF2B5EF4-FFF2-40B4-BE49-F238E27FC236}">
                <a16:creationId xmlns:a16="http://schemas.microsoft.com/office/drawing/2014/main" id="{34CDE78F-156F-6825-BEFE-49EF04E69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716" y="24673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在庫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残高</a:t>
            </a:r>
          </a:p>
        </p:txBody>
      </p:sp>
      <p:sp>
        <p:nvSpPr>
          <p:cNvPr id="71" name="Rectangle 29">
            <a:extLst>
              <a:ext uri="{FF2B5EF4-FFF2-40B4-BE49-F238E27FC236}">
                <a16:creationId xmlns:a16="http://schemas.microsoft.com/office/drawing/2014/main" id="{3308F4A2-1BBD-8C2F-E00A-56F9EC723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316" y="30769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出荷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返品</a:t>
            </a:r>
          </a:p>
        </p:txBody>
      </p:sp>
      <p:sp>
        <p:nvSpPr>
          <p:cNvPr id="72" name="Rectangle 30">
            <a:extLst>
              <a:ext uri="{FF2B5EF4-FFF2-40B4-BE49-F238E27FC236}">
                <a16:creationId xmlns:a16="http://schemas.microsoft.com/office/drawing/2014/main" id="{7AE8F6EF-49A9-AC02-E2BE-19FB82E4C7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135" y="3009176"/>
            <a:ext cx="819456" cy="261610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検収・入荷</a:t>
            </a:r>
          </a:p>
        </p:txBody>
      </p:sp>
      <p:sp>
        <p:nvSpPr>
          <p:cNvPr id="73" name="Rectangle 31">
            <a:extLst>
              <a:ext uri="{FF2B5EF4-FFF2-40B4-BE49-F238E27FC236}">
                <a16:creationId xmlns:a16="http://schemas.microsoft.com/office/drawing/2014/main" id="{B506C924-45B1-5EA5-5FD7-64E5EF8F0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0716" y="33817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受注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情報</a:t>
            </a:r>
          </a:p>
        </p:txBody>
      </p:sp>
      <p:sp>
        <p:nvSpPr>
          <p:cNvPr id="74" name="Rectangle 36">
            <a:extLst>
              <a:ext uri="{FF2B5EF4-FFF2-40B4-BE49-F238E27FC236}">
                <a16:creationId xmlns:a16="http://schemas.microsoft.com/office/drawing/2014/main" id="{67BF1428-9DEF-3705-87AE-E4C45EE99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9916" y="15529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生産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計画</a:t>
            </a:r>
          </a:p>
        </p:txBody>
      </p:sp>
      <p:sp>
        <p:nvSpPr>
          <p:cNvPr id="75" name="Rectangle 42">
            <a:extLst>
              <a:ext uri="{FF2B5EF4-FFF2-40B4-BE49-F238E27FC236}">
                <a16:creationId xmlns:a16="http://schemas.microsoft.com/office/drawing/2014/main" id="{3B1AD0E1-AE9F-FBE6-92CD-E8BFD5A38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5716" y="39913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売上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情報</a:t>
            </a:r>
          </a:p>
        </p:txBody>
      </p:sp>
      <p:sp>
        <p:nvSpPr>
          <p:cNvPr id="76" name="Rectangle 43">
            <a:extLst>
              <a:ext uri="{FF2B5EF4-FFF2-40B4-BE49-F238E27FC236}">
                <a16:creationId xmlns:a16="http://schemas.microsoft.com/office/drawing/2014/main" id="{97271DFB-3BCA-AD62-CD77-318BEFCA8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6116" y="40675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仕入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情報</a:t>
            </a:r>
          </a:p>
        </p:txBody>
      </p:sp>
      <p:sp>
        <p:nvSpPr>
          <p:cNvPr id="77" name="Rectangle 44">
            <a:extLst>
              <a:ext uri="{FF2B5EF4-FFF2-40B4-BE49-F238E27FC236}">
                <a16:creationId xmlns:a16="http://schemas.microsoft.com/office/drawing/2014/main" id="{6C420BA3-A954-1406-FE3D-8F872B1246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716" y="52867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売掛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入金</a:t>
            </a:r>
          </a:p>
        </p:txBody>
      </p:sp>
      <p:sp>
        <p:nvSpPr>
          <p:cNvPr id="78" name="Rectangle 45">
            <a:extLst>
              <a:ext uri="{FF2B5EF4-FFF2-40B4-BE49-F238E27FC236}">
                <a16:creationId xmlns:a16="http://schemas.microsoft.com/office/drawing/2014/main" id="{6C2A398C-55C5-4857-259A-76CB092B8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0516" y="52105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買掛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支払</a:t>
            </a:r>
          </a:p>
        </p:txBody>
      </p:sp>
      <p:sp>
        <p:nvSpPr>
          <p:cNvPr id="79" name="Oval 50">
            <a:extLst>
              <a:ext uri="{FF2B5EF4-FFF2-40B4-BE49-F238E27FC236}">
                <a16:creationId xmlns:a16="http://schemas.microsoft.com/office/drawing/2014/main" id="{DE2CBCD4-CF59-041F-DFD5-E150AD52A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4988" y="2846294"/>
            <a:ext cx="3048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仕入先</a:t>
            </a:r>
          </a:p>
        </p:txBody>
      </p:sp>
      <p:sp>
        <p:nvSpPr>
          <p:cNvPr id="80" name="Rectangle 52">
            <a:extLst>
              <a:ext uri="{FF2B5EF4-FFF2-40B4-BE49-F238E27FC236}">
                <a16:creationId xmlns:a16="http://schemas.microsoft.com/office/drawing/2014/main" id="{C4DB4949-80C7-B000-3AAA-13F205B8A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4588" y="34558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発注書</a:t>
            </a:r>
          </a:p>
        </p:txBody>
      </p:sp>
      <p:sp>
        <p:nvSpPr>
          <p:cNvPr id="81" name="Rectangle 53">
            <a:extLst>
              <a:ext uri="{FF2B5EF4-FFF2-40B4-BE49-F238E27FC236}">
                <a16:creationId xmlns:a16="http://schemas.microsoft.com/office/drawing/2014/main" id="{5D3EAA86-0652-379C-2ED6-6211F70B1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0788" y="37606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納品書</a:t>
            </a:r>
          </a:p>
        </p:txBody>
      </p:sp>
      <p:sp>
        <p:nvSpPr>
          <p:cNvPr id="82" name="Rectangle 54">
            <a:extLst>
              <a:ext uri="{FF2B5EF4-FFF2-40B4-BE49-F238E27FC236}">
                <a16:creationId xmlns:a16="http://schemas.microsoft.com/office/drawing/2014/main" id="{8809AAD1-ECBC-BC74-7EA5-744F11346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0788" y="41416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請求書</a:t>
            </a:r>
          </a:p>
        </p:txBody>
      </p:sp>
      <p:sp>
        <p:nvSpPr>
          <p:cNvPr id="83" name="Oval 58">
            <a:extLst>
              <a:ext uri="{FF2B5EF4-FFF2-40B4-BE49-F238E27FC236}">
                <a16:creationId xmlns:a16="http://schemas.microsoft.com/office/drawing/2014/main" id="{B1FDFAFC-7A6F-F925-E0FD-53CF81B05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35988" y="2998694"/>
            <a:ext cx="304800" cy="13716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得意先</a:t>
            </a:r>
          </a:p>
        </p:txBody>
      </p:sp>
      <p:sp>
        <p:nvSpPr>
          <p:cNvPr id="84" name="Rectangle 59">
            <a:extLst>
              <a:ext uri="{FF2B5EF4-FFF2-40B4-BE49-F238E27FC236}">
                <a16:creationId xmlns:a16="http://schemas.microsoft.com/office/drawing/2014/main" id="{8DD1D3EA-B49F-F5F7-DF18-2DCE53FC7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188" y="33034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発注書</a:t>
            </a:r>
          </a:p>
        </p:txBody>
      </p:sp>
      <p:sp>
        <p:nvSpPr>
          <p:cNvPr id="85" name="Rectangle 60">
            <a:extLst>
              <a:ext uri="{FF2B5EF4-FFF2-40B4-BE49-F238E27FC236}">
                <a16:creationId xmlns:a16="http://schemas.microsoft.com/office/drawing/2014/main" id="{B63F15B4-1D8A-939A-43FF-FFB001864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388" y="36082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納品書</a:t>
            </a:r>
          </a:p>
        </p:txBody>
      </p:sp>
      <p:sp>
        <p:nvSpPr>
          <p:cNvPr id="86" name="Rectangle 61">
            <a:extLst>
              <a:ext uri="{FF2B5EF4-FFF2-40B4-BE49-F238E27FC236}">
                <a16:creationId xmlns:a16="http://schemas.microsoft.com/office/drawing/2014/main" id="{092BA97E-B22D-A234-9EFE-7E0468CF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9188" y="41416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請求書</a:t>
            </a:r>
          </a:p>
        </p:txBody>
      </p:sp>
      <p:sp>
        <p:nvSpPr>
          <p:cNvPr id="87" name="Oval 62">
            <a:extLst>
              <a:ext uri="{FF2B5EF4-FFF2-40B4-BE49-F238E27FC236}">
                <a16:creationId xmlns:a16="http://schemas.microsoft.com/office/drawing/2014/main" id="{20DED78E-4C8A-E616-22EC-51403CBB4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3367" y="3644739"/>
            <a:ext cx="292597" cy="389380"/>
          </a:xfrm>
          <a:prstGeom prst="ellipse">
            <a:avLst/>
          </a:prstGeom>
          <a:solidFill>
            <a:srgbClr val="FF66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商品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材料</a:t>
            </a:r>
          </a:p>
        </p:txBody>
      </p:sp>
      <p:sp>
        <p:nvSpPr>
          <p:cNvPr id="88" name="Oval 63">
            <a:extLst>
              <a:ext uri="{FF2B5EF4-FFF2-40B4-BE49-F238E27FC236}">
                <a16:creationId xmlns:a16="http://schemas.microsoft.com/office/drawing/2014/main" id="{B23D22FC-7896-7F1F-9462-20A8C0F46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88237" y="3608293"/>
            <a:ext cx="344489" cy="442273"/>
          </a:xfrm>
          <a:prstGeom prst="ellipse">
            <a:avLst/>
          </a:prstGeom>
          <a:solidFill>
            <a:srgbClr val="FF66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商品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製品</a:t>
            </a:r>
          </a:p>
        </p:txBody>
      </p:sp>
      <p:sp>
        <p:nvSpPr>
          <p:cNvPr id="89" name="Rectangle 69">
            <a:extLst>
              <a:ext uri="{FF2B5EF4-FFF2-40B4-BE49-F238E27FC236}">
                <a16:creationId xmlns:a16="http://schemas.microsoft.com/office/drawing/2014/main" id="{61A26568-905F-986A-B4AD-C5C94B056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2372" y="2309089"/>
            <a:ext cx="498855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CRM</a:t>
            </a:r>
            <a:endParaRPr kumimoji="0" lang="ja-JP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90" name="Oval 72">
            <a:extLst>
              <a:ext uri="{FF2B5EF4-FFF2-40B4-BE49-F238E27FC236}">
                <a16:creationId xmlns:a16="http://schemas.microsoft.com/office/drawing/2014/main" id="{C2C5D5BE-CEDB-623B-9FF5-BA3CB744B3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2136" y="4508496"/>
            <a:ext cx="588778" cy="476071"/>
          </a:xfrm>
          <a:prstGeom prst="ellipse">
            <a:avLst/>
          </a:prstGeom>
          <a:solidFill>
            <a:srgbClr val="6699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振込</a:t>
            </a:r>
            <a:r>
              <a:rPr kumimoji="0" lang="en-US" altLang="ja-JP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/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手形</a:t>
            </a:r>
          </a:p>
        </p:txBody>
      </p:sp>
      <p:sp>
        <p:nvSpPr>
          <p:cNvPr id="91" name="Oval 73">
            <a:extLst>
              <a:ext uri="{FF2B5EF4-FFF2-40B4-BE49-F238E27FC236}">
                <a16:creationId xmlns:a16="http://schemas.microsoft.com/office/drawing/2014/main" id="{C7415801-1307-147E-E459-F6ECBC42B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0136" y="4203696"/>
            <a:ext cx="588778" cy="476071"/>
          </a:xfrm>
          <a:prstGeom prst="ellipse">
            <a:avLst/>
          </a:prstGeom>
          <a:solidFill>
            <a:srgbClr val="6699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振込</a:t>
            </a:r>
            <a:r>
              <a:rPr kumimoji="0" lang="en-US" altLang="ja-JP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/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手形</a:t>
            </a:r>
          </a:p>
        </p:txBody>
      </p:sp>
      <p:sp>
        <p:nvSpPr>
          <p:cNvPr id="92" name="Text Box 76">
            <a:extLst>
              <a:ext uri="{FF2B5EF4-FFF2-40B4-BE49-F238E27FC236}">
                <a16:creationId xmlns:a16="http://schemas.microsoft.com/office/drawing/2014/main" id="{F5E9BFE7-9A18-0752-A6DE-20B7F7844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2942" y="3913094"/>
            <a:ext cx="1031052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材料費／材料</a:t>
            </a:r>
          </a:p>
        </p:txBody>
      </p:sp>
      <p:sp>
        <p:nvSpPr>
          <p:cNvPr id="93" name="Text Box 77">
            <a:extLst>
              <a:ext uri="{FF2B5EF4-FFF2-40B4-BE49-F238E27FC236}">
                <a16:creationId xmlns:a16="http://schemas.microsoft.com/office/drawing/2014/main" id="{A1968BB6-EE02-723B-BD14-D3968DCC6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3314" y="941294"/>
            <a:ext cx="1172116" cy="60016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仕掛品／材料費</a:t>
            </a:r>
            <a:b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</a:b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労務費</a:t>
            </a:r>
            <a:br>
              <a:rPr kumimoji="0" lang="en-US" altLang="ja-JP" sz="1100" kern="0" dirty="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rPr>
            </a:b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間接費</a:t>
            </a:r>
          </a:p>
        </p:txBody>
      </p:sp>
      <p:sp>
        <p:nvSpPr>
          <p:cNvPr id="94" name="Line 79">
            <a:extLst>
              <a:ext uri="{FF2B5EF4-FFF2-40B4-BE49-F238E27FC236}">
                <a16:creationId xmlns:a16="http://schemas.microsoft.com/office/drawing/2014/main" id="{0BE22A85-661E-6CDA-2457-2A304A5316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25588" y="560294"/>
            <a:ext cx="2438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95" name="Line 81">
            <a:extLst>
              <a:ext uri="{FF2B5EF4-FFF2-40B4-BE49-F238E27FC236}">
                <a16:creationId xmlns:a16="http://schemas.microsoft.com/office/drawing/2014/main" id="{D86A2ED4-0E10-E2D7-0180-42E285892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0188" y="2922494"/>
            <a:ext cx="0" cy="1371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96" name="Line 82">
            <a:extLst>
              <a:ext uri="{FF2B5EF4-FFF2-40B4-BE49-F238E27FC236}">
                <a16:creationId xmlns:a16="http://schemas.microsoft.com/office/drawing/2014/main" id="{4D306032-C9E1-FC9A-F2EB-2636E5F2E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6588" y="5513293"/>
            <a:ext cx="2183000" cy="508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97" name="Rectangle 86">
            <a:extLst>
              <a:ext uri="{FF2B5EF4-FFF2-40B4-BE49-F238E27FC236}">
                <a16:creationId xmlns:a16="http://schemas.microsoft.com/office/drawing/2014/main" id="{7A4AE294-D040-AAEF-7F4D-14719AB47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6392" y="1395344"/>
            <a:ext cx="466794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製造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工程</a:t>
            </a:r>
          </a:p>
        </p:txBody>
      </p:sp>
      <p:sp>
        <p:nvSpPr>
          <p:cNvPr id="98" name="Text Box 87">
            <a:extLst>
              <a:ext uri="{FF2B5EF4-FFF2-40B4-BE49-F238E27FC236}">
                <a16:creationId xmlns:a16="http://schemas.microsoft.com/office/drawing/2014/main" id="{10A9F4D6-D955-6D27-CEB7-E405447B6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704" y="4217894"/>
            <a:ext cx="1031052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製品／仕掛品</a:t>
            </a:r>
          </a:p>
        </p:txBody>
      </p:sp>
      <p:sp>
        <p:nvSpPr>
          <p:cNvPr id="99" name="Rectangle 89">
            <a:extLst>
              <a:ext uri="{FF2B5EF4-FFF2-40B4-BE49-F238E27FC236}">
                <a16:creationId xmlns:a16="http://schemas.microsoft.com/office/drawing/2014/main" id="{20BE5C75-FB97-5207-97FE-D4EC8CDFBA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6316" y="3847376"/>
            <a:ext cx="466795" cy="261610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出庫</a:t>
            </a:r>
          </a:p>
        </p:txBody>
      </p:sp>
      <p:sp>
        <p:nvSpPr>
          <p:cNvPr id="100" name="Rectangle 90">
            <a:extLst>
              <a:ext uri="{FF2B5EF4-FFF2-40B4-BE49-F238E27FC236}">
                <a16:creationId xmlns:a16="http://schemas.microsoft.com/office/drawing/2014/main" id="{C797F045-FB52-E8DF-AB20-D755E7B726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2829" y="4228376"/>
            <a:ext cx="466795" cy="261610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入庫</a:t>
            </a:r>
          </a:p>
        </p:txBody>
      </p:sp>
      <p:sp>
        <p:nvSpPr>
          <p:cNvPr id="101" name="Rectangle 91">
            <a:extLst>
              <a:ext uri="{FF2B5EF4-FFF2-40B4-BE49-F238E27FC236}">
                <a16:creationId xmlns:a16="http://schemas.microsoft.com/office/drawing/2014/main" id="{6110D82E-8FC5-A33B-15DF-A0A700F1F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116" y="46009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棚卸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減耗</a:t>
            </a:r>
          </a:p>
        </p:txBody>
      </p:sp>
      <p:sp>
        <p:nvSpPr>
          <p:cNvPr id="102" name="Rectangle 93">
            <a:extLst>
              <a:ext uri="{FF2B5EF4-FFF2-40B4-BE49-F238E27FC236}">
                <a16:creationId xmlns:a16="http://schemas.microsoft.com/office/drawing/2014/main" id="{D11A3C3A-B32F-B9FD-8B39-DC72E424D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6428" y="4747489"/>
            <a:ext cx="466795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支払</a:t>
            </a:r>
          </a:p>
        </p:txBody>
      </p:sp>
      <p:sp>
        <p:nvSpPr>
          <p:cNvPr id="103" name="Rectangle 94">
            <a:extLst>
              <a:ext uri="{FF2B5EF4-FFF2-40B4-BE49-F238E27FC236}">
                <a16:creationId xmlns:a16="http://schemas.microsoft.com/office/drawing/2014/main" id="{E7C8AFA3-787A-BBBB-9A72-A03D25C79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7486" y="4671289"/>
            <a:ext cx="819455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請求・入金</a:t>
            </a:r>
          </a:p>
        </p:txBody>
      </p:sp>
      <p:sp>
        <p:nvSpPr>
          <p:cNvPr id="104" name="Rectangle 95">
            <a:extLst>
              <a:ext uri="{FF2B5EF4-FFF2-40B4-BE49-F238E27FC236}">
                <a16:creationId xmlns:a16="http://schemas.microsoft.com/office/drawing/2014/main" id="{5714BAA9-7241-5E47-8FBB-FD60DA4DDC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6364" y="3223489"/>
            <a:ext cx="748924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受注管理</a:t>
            </a:r>
          </a:p>
        </p:txBody>
      </p:sp>
      <p:sp>
        <p:nvSpPr>
          <p:cNvPr id="105" name="Line 96">
            <a:extLst>
              <a:ext uri="{FF2B5EF4-FFF2-40B4-BE49-F238E27FC236}">
                <a16:creationId xmlns:a16="http://schemas.microsoft.com/office/drawing/2014/main" id="{0FE4D6F9-17C9-1666-0208-AD26DCAFD9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0188" y="4294094"/>
            <a:ext cx="167640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06" name="AutoShape 97">
            <a:extLst>
              <a:ext uri="{FF2B5EF4-FFF2-40B4-BE49-F238E27FC236}">
                <a16:creationId xmlns:a16="http://schemas.microsoft.com/office/drawing/2014/main" id="{88C90321-CDA2-3750-98A8-B700B293A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388" y="5818094"/>
            <a:ext cx="1289050" cy="339725"/>
          </a:xfrm>
          <a:prstGeom prst="roundRect">
            <a:avLst>
              <a:gd name="adj" fmla="val 16667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固定資産管理</a:t>
            </a:r>
          </a:p>
        </p:txBody>
      </p:sp>
      <p:sp>
        <p:nvSpPr>
          <p:cNvPr id="107" name="Rectangle 98">
            <a:extLst>
              <a:ext uri="{FF2B5EF4-FFF2-40B4-BE49-F238E27FC236}">
                <a16:creationId xmlns:a16="http://schemas.microsoft.com/office/drawing/2014/main" id="{6589CBC1-70BC-E6C3-3B34-584D5E95D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500" y="5585689"/>
            <a:ext cx="1031052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減価償却計算</a:t>
            </a:r>
          </a:p>
        </p:txBody>
      </p:sp>
      <p:sp>
        <p:nvSpPr>
          <p:cNvPr id="108" name="Text Box 99">
            <a:extLst>
              <a:ext uri="{FF2B5EF4-FFF2-40B4-BE49-F238E27FC236}">
                <a16:creationId xmlns:a16="http://schemas.microsoft.com/office/drawing/2014/main" id="{856AB8B9-0B96-C81E-B71F-5AE50FB6C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1379" y="6220689"/>
            <a:ext cx="1595309" cy="2616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減価償却費／固定資産</a:t>
            </a:r>
          </a:p>
        </p:txBody>
      </p:sp>
      <p:sp>
        <p:nvSpPr>
          <p:cNvPr id="109" name="Rectangle 100">
            <a:extLst>
              <a:ext uri="{FF2B5EF4-FFF2-40B4-BE49-F238E27FC236}">
                <a16:creationId xmlns:a16="http://schemas.microsoft.com/office/drawing/2014/main" id="{F8ABB010-3973-A7A4-F0A3-6306E8AEE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7851" y="5820138"/>
            <a:ext cx="748923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減価償却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情報</a:t>
            </a:r>
          </a:p>
        </p:txBody>
      </p:sp>
      <p:sp>
        <p:nvSpPr>
          <p:cNvPr id="110" name="Rectangle 103">
            <a:extLst>
              <a:ext uri="{FF2B5EF4-FFF2-40B4-BE49-F238E27FC236}">
                <a16:creationId xmlns:a16="http://schemas.microsoft.com/office/drawing/2014/main" id="{4483DC9A-7E50-5F97-0EF7-14BC98B7B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316" y="25435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在庫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残高</a:t>
            </a:r>
          </a:p>
        </p:txBody>
      </p:sp>
      <p:sp>
        <p:nvSpPr>
          <p:cNvPr id="111" name="Rectangle 106">
            <a:extLst>
              <a:ext uri="{FF2B5EF4-FFF2-40B4-BE49-F238E27FC236}">
                <a16:creationId xmlns:a16="http://schemas.microsoft.com/office/drawing/2014/main" id="{9EADECE8-54D9-7693-0356-E9AEB359F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3516" y="14005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在庫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残高</a:t>
            </a:r>
          </a:p>
        </p:txBody>
      </p:sp>
      <p:sp>
        <p:nvSpPr>
          <p:cNvPr id="112" name="Rectangle 118">
            <a:extLst>
              <a:ext uri="{FF2B5EF4-FFF2-40B4-BE49-F238E27FC236}">
                <a16:creationId xmlns:a16="http://schemas.microsoft.com/office/drawing/2014/main" id="{AFA3AA76-E406-EEA5-A750-60835C819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905" y="31510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見積書</a:t>
            </a:r>
          </a:p>
        </p:txBody>
      </p:sp>
      <p:sp>
        <p:nvSpPr>
          <p:cNvPr id="113" name="Rectangle 120">
            <a:extLst>
              <a:ext uri="{FF2B5EF4-FFF2-40B4-BE49-F238E27FC236}">
                <a16:creationId xmlns:a16="http://schemas.microsoft.com/office/drawing/2014/main" id="{677CDFE7-7387-1B16-9689-822866D13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3988" y="2998694"/>
            <a:ext cx="45720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見積書</a:t>
            </a:r>
          </a:p>
        </p:txBody>
      </p:sp>
      <p:sp>
        <p:nvSpPr>
          <p:cNvPr id="114" name="Line 123">
            <a:extLst>
              <a:ext uri="{FF2B5EF4-FFF2-40B4-BE49-F238E27FC236}">
                <a16:creationId xmlns:a16="http://schemas.microsoft.com/office/drawing/2014/main" id="{77298670-12DD-753E-3176-5D9B3B48382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78388" y="2465294"/>
            <a:ext cx="13731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15" name="Rectangle 125">
            <a:extLst>
              <a:ext uri="{FF2B5EF4-FFF2-40B4-BE49-F238E27FC236}">
                <a16:creationId xmlns:a16="http://schemas.microsoft.com/office/drawing/2014/main" id="{BC96D93C-4DBA-2118-8C6F-7C4FDF785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516" y="2543538"/>
            <a:ext cx="466795" cy="430887"/>
          </a:xfrm>
          <a:prstGeom prst="rect">
            <a:avLst/>
          </a:prstGeom>
          <a:solidFill>
            <a:srgbClr val="CCFFFF"/>
          </a:solidFill>
          <a:ln w="38100" cmpd="dbl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在庫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引当</a:t>
            </a:r>
          </a:p>
        </p:txBody>
      </p:sp>
      <p:sp>
        <p:nvSpPr>
          <p:cNvPr id="116" name="Rectangle 126">
            <a:extLst>
              <a:ext uri="{FF2B5EF4-FFF2-40B4-BE49-F238E27FC236}">
                <a16:creationId xmlns:a16="http://schemas.microsoft.com/office/drawing/2014/main" id="{696DF286-A190-31EF-B67D-F41ED7E8B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9164" y="3299689"/>
            <a:ext cx="748924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納期管理</a:t>
            </a:r>
          </a:p>
        </p:txBody>
      </p:sp>
      <p:sp>
        <p:nvSpPr>
          <p:cNvPr id="16" name="Text Box 110">
            <a:extLst>
              <a:ext uri="{FF2B5EF4-FFF2-40B4-BE49-F238E27FC236}">
                <a16:creationId xmlns:a16="http://schemas.microsoft.com/office/drawing/2014/main" id="{47C0EA7D-461F-CB2E-D159-B4E7E0DDF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590" y="5261539"/>
            <a:ext cx="1031051" cy="4308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買掛金／預金</a:t>
            </a:r>
            <a:b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</a:br>
            <a:r>
              <a:rPr kumimoji="0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or </a:t>
            </a: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手形</a:t>
            </a:r>
          </a:p>
        </p:txBody>
      </p:sp>
      <p:sp>
        <p:nvSpPr>
          <p:cNvPr id="2" name="Rectangle 16">
            <a:extLst>
              <a:ext uri="{FF2B5EF4-FFF2-40B4-BE49-F238E27FC236}">
                <a16:creationId xmlns:a16="http://schemas.microsoft.com/office/drawing/2014/main" id="{C844DA31-BBE6-2E09-5BB5-FCA029801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7490" y="969945"/>
            <a:ext cx="1031051" cy="261610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</a:rPr>
              <a:t>製造工程管理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60731F-1C53-810C-3DE4-E27EEF2E4BDA}"/>
              </a:ext>
            </a:extLst>
          </p:cNvPr>
          <p:cNvSpPr txBox="1"/>
          <p:nvPr/>
        </p:nvSpPr>
        <p:spPr>
          <a:xfrm>
            <a:off x="10188388" y="6386419"/>
            <a:ext cx="1663548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©2023 </a:t>
            </a:r>
            <a:r>
              <a:rPr kumimoji="1" lang="ja-JP" altLang="en-US" sz="1200" dirty="0"/>
              <a:t>くだもの小僧</a:t>
            </a:r>
          </a:p>
        </p:txBody>
      </p:sp>
    </p:spTree>
    <p:extLst>
      <p:ext uri="{BB962C8B-B14F-4D97-AF65-F5344CB8AC3E}">
        <p14:creationId xmlns:p14="http://schemas.microsoft.com/office/powerpoint/2010/main" val="1215298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500"/>
                            </p:stCondLst>
                            <p:childTnLst>
                              <p:par>
                                <p:cTn id="6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0"/>
                            </p:stCondLst>
                            <p:childTnLst>
                              <p:par>
                                <p:cTn id="1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000"/>
                            </p:stCondLst>
                            <p:childTnLst>
                              <p:par>
                                <p:cTn id="1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000"/>
                            </p:stCondLst>
                            <p:childTnLst>
                              <p:par>
                                <p:cTn id="1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500"/>
                            </p:stCondLst>
                            <p:childTnLst>
                              <p:par>
                                <p:cTn id="1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00"/>
                            </p:stCondLst>
                            <p:childTnLst>
                              <p:par>
                                <p:cTn id="19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00"/>
                            </p:stCondLst>
                            <p:childTnLst>
                              <p:par>
                                <p:cTn id="2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000"/>
                            </p:stCondLst>
                            <p:childTnLst>
                              <p:par>
                                <p:cTn id="2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00"/>
                            </p:stCondLst>
                            <p:childTnLst>
                              <p:par>
                                <p:cTn id="24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000"/>
                            </p:stCondLst>
                            <p:childTnLst>
                              <p:par>
                                <p:cTn id="2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500"/>
                            </p:stCondLst>
                            <p:childTnLst>
                              <p:par>
                                <p:cTn id="2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000"/>
                            </p:stCondLst>
                            <p:childTnLst>
                              <p:par>
                                <p:cTn id="2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500"/>
                            </p:stCondLst>
                            <p:childTnLst>
                              <p:par>
                                <p:cTn id="25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3000"/>
                            </p:stCondLst>
                            <p:childTnLst>
                              <p:par>
                                <p:cTn id="2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3500"/>
                            </p:stCondLst>
                            <p:childTnLst>
                              <p:par>
                                <p:cTn id="2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500"/>
                            </p:stCondLst>
                            <p:childTnLst>
                              <p:par>
                                <p:cTn id="27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500"/>
                            </p:stCondLst>
                            <p:childTnLst>
                              <p:par>
                                <p:cTn id="28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1000"/>
                            </p:stCondLst>
                            <p:childTnLst>
                              <p:par>
                                <p:cTn id="29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1500"/>
                            </p:stCondLst>
                            <p:childTnLst>
                              <p:par>
                                <p:cTn id="29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2000"/>
                            </p:stCondLst>
                            <p:childTnLst>
                              <p:par>
                                <p:cTn id="29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500"/>
                            </p:stCondLst>
                            <p:childTnLst>
                              <p:par>
                                <p:cTn id="30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1500"/>
                            </p:stCondLst>
                            <p:childTnLst>
                              <p:par>
                                <p:cTn id="3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000"/>
                            </p:stCondLst>
                            <p:childTnLst>
                              <p:par>
                                <p:cTn id="31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500"/>
                            </p:stCondLst>
                            <p:childTnLst>
                              <p:par>
                                <p:cTn id="32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3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3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2000"/>
                            </p:stCondLst>
                            <p:childTnLst>
                              <p:par>
                                <p:cTn id="34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500"/>
                            </p:stCondLst>
                            <p:childTnLst>
                              <p:par>
                                <p:cTn id="3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000"/>
                            </p:stCondLst>
                            <p:childTnLst>
                              <p:par>
                                <p:cTn id="3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500"/>
                            </p:stCondLst>
                            <p:childTnLst>
                              <p:par>
                                <p:cTn id="35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2000"/>
                            </p:stCondLst>
                            <p:childTnLst>
                              <p:par>
                                <p:cTn id="3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500"/>
                            </p:stCondLst>
                            <p:childTnLst>
                              <p:par>
                                <p:cTn id="37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000"/>
                            </p:stCondLst>
                            <p:childTnLst>
                              <p:par>
                                <p:cTn id="37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500"/>
                            </p:stCondLst>
                            <p:childTnLst>
                              <p:par>
                                <p:cTn id="37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2000"/>
                            </p:stCondLst>
                            <p:childTnLst>
                              <p:par>
                                <p:cTn id="38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500"/>
                            </p:stCondLst>
                            <p:childTnLst>
                              <p:par>
                                <p:cTn id="39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1000"/>
                            </p:stCondLst>
                            <p:childTnLst>
                              <p:par>
                                <p:cTn id="39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8" fill="hold">
                      <p:stCondLst>
                        <p:cond delay="indefinite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500"/>
                            </p:stCondLst>
                            <p:childTnLst>
                              <p:par>
                                <p:cTn id="40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500"/>
                            </p:stCondLst>
                            <p:childTnLst>
                              <p:par>
                                <p:cTn id="4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nimBg="1" autoUpdateAnimBg="0"/>
      <p:bldP spid="11" grpId="0" animBg="1" autoUpdateAnimBg="0"/>
      <p:bldP spid="12" grpId="0" animBg="1" autoUpdateAnimBg="0"/>
      <p:bldP spid="13" grpId="0" animBg="1" autoUpdateAnimBg="0"/>
      <p:bldP spid="14" grpId="0" animBg="1" autoUpdateAnimBg="0"/>
      <p:bldP spid="15" grpId="0" animBg="1" autoUpdateAnimBg="0"/>
      <p:bldP spid="17" grpId="0" animBg="1" autoUpdateAnimBg="0"/>
      <p:bldP spid="23" grpId="0" animBg="1" autoUpdateAnimBg="0"/>
      <p:bldP spid="26" grpId="0" animBg="1" autoUpdateAnimBg="0"/>
      <p:bldP spid="27" grpId="0" animBg="1" autoUpdateAnimBg="0"/>
      <p:bldP spid="59" grpId="0" animBg="1" autoUpdateAnimBg="0"/>
      <p:bldP spid="60" grpId="0" animBg="1" autoUpdateAnimBg="0"/>
      <p:bldP spid="61" grpId="0" animBg="1" autoUpdateAnimBg="0"/>
      <p:bldP spid="62" grpId="0" animBg="1" autoUpdateAnimBg="0"/>
      <p:bldP spid="64" grpId="0" animBg="1" autoUpdateAnimBg="0"/>
      <p:bldP spid="65" grpId="0" animBg="1" autoUpdateAnimBg="0"/>
      <p:bldP spid="67" grpId="0" animBg="1" autoUpdateAnimBg="0"/>
      <p:bldP spid="68" grpId="0" animBg="1" autoUpdateAnimBg="0"/>
      <p:bldP spid="69" grpId="0" animBg="1" autoUpdateAnimBg="0"/>
      <p:bldP spid="70" grpId="0" animBg="1" autoUpdateAnimBg="0"/>
      <p:bldP spid="71" grpId="0" animBg="1" autoUpdateAnimBg="0"/>
      <p:bldP spid="72" grpId="0" animBg="1" autoUpdateAnimBg="0"/>
      <p:bldP spid="73" grpId="0" animBg="1" autoUpdateAnimBg="0"/>
      <p:bldP spid="74" grpId="0" animBg="1" autoUpdateAnimBg="0"/>
      <p:bldP spid="75" grpId="0" animBg="1" autoUpdateAnimBg="0"/>
      <p:bldP spid="76" grpId="0" animBg="1" autoUpdateAnimBg="0"/>
      <p:bldP spid="77" grpId="0" animBg="1" autoUpdateAnimBg="0"/>
      <p:bldP spid="78" grpId="0" animBg="1" autoUpdateAnimBg="0"/>
      <p:bldP spid="80" grpId="0" animBg="1" autoUpdateAnimBg="0"/>
      <p:bldP spid="81" grpId="0" animBg="1" autoUpdateAnimBg="0"/>
      <p:bldP spid="82" grpId="0" animBg="1" autoUpdateAnimBg="0"/>
      <p:bldP spid="84" grpId="0" animBg="1" autoUpdateAnimBg="0"/>
      <p:bldP spid="85" grpId="0" animBg="1" autoUpdateAnimBg="0"/>
      <p:bldP spid="86" grpId="0" animBg="1" autoUpdateAnimBg="0"/>
      <p:bldP spid="87" grpId="0" animBg="1" autoUpdateAnimBg="0"/>
      <p:bldP spid="88" grpId="0" animBg="1" autoUpdateAnimBg="0"/>
      <p:bldP spid="89" grpId="0" animBg="1" autoUpdateAnimBg="0"/>
      <p:bldP spid="90" grpId="0" animBg="1" autoUpdateAnimBg="0"/>
      <p:bldP spid="91" grpId="0" animBg="1" autoUpdateAnimBg="0"/>
      <p:bldP spid="92" grpId="0" animBg="1" autoUpdateAnimBg="0"/>
      <p:bldP spid="93" grpId="0" animBg="1" autoUpdateAnimBg="0"/>
      <p:bldP spid="97" grpId="0" animBg="1" autoUpdateAnimBg="0"/>
      <p:bldP spid="98" grpId="0" animBg="1" autoUpdateAnimBg="0"/>
      <p:bldP spid="99" grpId="0" animBg="1" autoUpdateAnimBg="0"/>
      <p:bldP spid="100" grpId="0" animBg="1" autoUpdateAnimBg="0"/>
      <p:bldP spid="101" grpId="0" animBg="1" autoUpdateAnimBg="0"/>
      <p:bldP spid="102" grpId="0" animBg="1" autoUpdateAnimBg="0"/>
      <p:bldP spid="103" grpId="0" animBg="1" autoUpdateAnimBg="0"/>
      <p:bldP spid="104" grpId="0" animBg="1" autoUpdateAnimBg="0"/>
      <p:bldP spid="107" grpId="0" animBg="1" autoUpdateAnimBg="0"/>
      <p:bldP spid="108" grpId="0" animBg="1" autoUpdateAnimBg="0"/>
      <p:bldP spid="109" grpId="0" animBg="1" autoUpdateAnimBg="0"/>
      <p:bldP spid="110" grpId="0" animBg="1" autoUpdateAnimBg="0"/>
      <p:bldP spid="111" grpId="0" animBg="1" autoUpdateAnimBg="0"/>
      <p:bldP spid="112" grpId="0" animBg="1" autoUpdateAnimBg="0"/>
      <p:bldP spid="113" grpId="0" animBg="1" autoUpdateAnimBg="0"/>
      <p:bldP spid="115" grpId="0" animBg="1" autoUpdateAnimBg="0"/>
      <p:bldP spid="116" grpId="0" animBg="1" autoUpdateAnimBg="0"/>
      <p:bldP spid="16" grpId="0" animBg="1" autoUpdateAnimBg="0"/>
      <p:bldP spid="2" grpId="0" animBg="1" autoUpdateAnimBg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15263</TotalTime>
  <Words>169</Words>
  <Application>Microsoft Office PowerPoint</Application>
  <PresentationFormat>ワイド画面</PresentationFormat>
  <Paragraphs>105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敏雄</dc:creator>
  <cp:lastModifiedBy>田中 敏雄</cp:lastModifiedBy>
  <cp:revision>15</cp:revision>
  <dcterms:created xsi:type="dcterms:W3CDTF">2022-12-28T08:48:21Z</dcterms:created>
  <dcterms:modified xsi:type="dcterms:W3CDTF">2023-01-09T03:38:46Z</dcterms:modified>
</cp:coreProperties>
</file>